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Inter 1" panose="02000503000000020004"/>
      <p:regular r:id="rId17"/>
    </p:embeddedFont>
    <p:embeddedFont>
      <p:font typeface="Inter 1 Bold" panose="02000503000000020004"/>
      <p:regular r:id="rId18"/>
      <p:bold r:id="rId19"/>
    </p:embeddedFont>
    <p:embeddedFont>
      <p:font typeface="Inter 1 Heavy" panose="02000503000000020004" pitchFamily="2" charset="0"/>
      <p:regular r:id="rId20"/>
      <p:bold r:id="rId21"/>
    </p:embeddedFont>
    <p:embeddedFont>
      <p:font typeface="Inter 2" panose="020B0502030000000004"/>
      <p:regular r:id="rId22"/>
    </p:embeddedFont>
    <p:embeddedFont>
      <p:font typeface="Inter 2 Bold" panose="020B0802030000000004"/>
      <p:regular r:id="rId23"/>
      <p:bold r:id="rId24"/>
    </p:embeddedFont>
    <p:embeddedFont>
      <p:font typeface="Londrina Solid" pitchFamily="2" charset="77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94" autoAdjust="0"/>
  </p:normalViewPr>
  <p:slideViewPr>
    <p:cSldViewPr>
      <p:cViewPr varScale="1">
        <p:scale>
          <a:sx n="71" d="100"/>
          <a:sy n="71" d="100"/>
        </p:scale>
        <p:origin x="1304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f-fr.ch/ecce202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7237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3714956" cy="6024773"/>
          </a:xfrm>
          <a:custGeom>
            <a:avLst/>
            <a:gdLst/>
            <a:ahLst/>
            <a:cxnLst/>
            <a:rect l="l" t="t" r="r" b="b"/>
            <a:pathLst>
              <a:path w="3714956" h="6024773">
                <a:moveTo>
                  <a:pt x="0" y="0"/>
                </a:moveTo>
                <a:lnTo>
                  <a:pt x="3714956" y="0"/>
                </a:lnTo>
                <a:lnTo>
                  <a:pt x="3714956" y="6024773"/>
                </a:lnTo>
                <a:lnTo>
                  <a:pt x="0" y="60247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06073" cy="10821438"/>
          </a:xfrm>
          <a:custGeom>
            <a:avLst/>
            <a:gdLst/>
            <a:ahLst/>
            <a:cxnLst/>
            <a:rect l="l" t="t" r="r" b="b"/>
            <a:pathLst>
              <a:path w="18406073" h="10821438">
                <a:moveTo>
                  <a:pt x="0" y="0"/>
                </a:moveTo>
                <a:lnTo>
                  <a:pt x="18406073" y="0"/>
                </a:lnTo>
                <a:lnTo>
                  <a:pt x="18406073" y="10821438"/>
                </a:lnTo>
                <a:lnTo>
                  <a:pt x="0" y="1082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372">
            <a:off x="-789885" y="-2005240"/>
            <a:ext cx="19436857" cy="14577642"/>
          </a:xfrm>
          <a:custGeom>
            <a:avLst/>
            <a:gdLst/>
            <a:ahLst/>
            <a:cxnLst/>
            <a:rect l="l" t="t" r="r" b="b"/>
            <a:pathLst>
              <a:path w="19436857" h="14577642">
                <a:moveTo>
                  <a:pt x="0" y="0"/>
                </a:moveTo>
                <a:lnTo>
                  <a:pt x="19436857" y="0"/>
                </a:lnTo>
                <a:lnTo>
                  <a:pt x="19436857" y="14577643"/>
                </a:lnTo>
                <a:lnTo>
                  <a:pt x="0" y="14577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942975"/>
            <a:ext cx="18288000" cy="77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549" b="1">
                <a:solidFill>
                  <a:srgbClr val="000000"/>
                </a:solidFill>
                <a:latin typeface="Inter 1 Bold"/>
                <a:ea typeface="Inter 1 Bold"/>
                <a:cs typeface="Inter 1 Bold"/>
                <a:sym typeface="Inter 1 Bold"/>
              </a:rPr>
              <a:t>Nordic region: Nordics and Baltics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2284345"/>
            <a:ext cx="18288000" cy="6393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9"/>
              </a:lnSpc>
            </a:pPr>
            <a:r>
              <a:rPr lang="en-US" sz="2699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Regional group for us almost everyday</a:t>
            </a:r>
          </a:p>
          <a:p>
            <a:pPr algn="ctr">
              <a:lnSpc>
                <a:spcPts val="6749"/>
              </a:lnSpc>
            </a:pPr>
            <a:endParaRPr lang="en-US" sz="2699">
              <a:solidFill>
                <a:srgbClr val="0000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Wednesday 10 mins: Share  current themes, methods, practise</a:t>
            </a:r>
          </a:p>
          <a:p>
            <a:pPr algn="ctr">
              <a:lnSpc>
                <a:spcPts val="3779"/>
              </a:lnSpc>
            </a:pPr>
            <a:endParaRPr lang="en-US" sz="2699">
              <a:solidFill>
                <a:srgbClr val="0000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Wednesday: Evening prayer</a:t>
            </a:r>
          </a:p>
          <a:p>
            <a:pPr algn="ctr">
              <a:lnSpc>
                <a:spcPts val="3779"/>
              </a:lnSpc>
            </a:pPr>
            <a:endParaRPr lang="en-US" sz="2699">
              <a:solidFill>
                <a:srgbClr val="0000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Workshop on Tuesday of Thirsday, 45 mins about our Nordic Childrens Cathedral network</a:t>
            </a:r>
          </a:p>
          <a:p>
            <a:pPr algn="ctr">
              <a:lnSpc>
                <a:spcPts val="3779"/>
              </a:lnSpc>
            </a:pPr>
            <a:endParaRPr lang="en-US" sz="2699">
              <a:solidFill>
                <a:srgbClr val="0000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  <a:p>
            <a:pPr algn="ctr">
              <a:lnSpc>
                <a:spcPts val="3779"/>
              </a:lnSpc>
            </a:pPr>
            <a:endParaRPr lang="en-US" sz="2699">
              <a:solidFill>
                <a:srgbClr val="0000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  <a:p>
            <a:pPr algn="ctr">
              <a:lnSpc>
                <a:spcPts val="3779"/>
              </a:lnSpc>
            </a:pPr>
            <a:endParaRPr lang="en-US" sz="2699">
              <a:solidFill>
                <a:srgbClr val="0000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Invitation to Conference 2029 - Nordics are inviting</a:t>
            </a:r>
          </a:p>
          <a:p>
            <a:pPr algn="ctr">
              <a:lnSpc>
                <a:spcPts val="2520"/>
              </a:lnSpc>
            </a:pPr>
            <a:endParaRPr lang="en-US" sz="2699">
              <a:solidFill>
                <a:srgbClr val="0000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hlinkClick r:id="rId3" tooltip="https://www.ref-fr.ch/ecce2025"/>
          </p:cNvPr>
          <p:cNvSpPr/>
          <p:nvPr/>
        </p:nvSpPr>
        <p:spPr>
          <a:xfrm>
            <a:off x="13655128" y="6543202"/>
            <a:ext cx="3453222" cy="3453222"/>
          </a:xfrm>
          <a:custGeom>
            <a:avLst/>
            <a:gdLst/>
            <a:ahLst/>
            <a:cxnLst/>
            <a:rect l="l" t="t" r="r" b="b"/>
            <a:pathLst>
              <a:path w="3453222" h="3453222">
                <a:moveTo>
                  <a:pt x="0" y="0"/>
                </a:moveTo>
                <a:lnTo>
                  <a:pt x="3453222" y="0"/>
                </a:lnTo>
                <a:lnTo>
                  <a:pt x="3453222" y="3453222"/>
                </a:lnTo>
                <a:lnTo>
                  <a:pt x="0" y="345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885825"/>
            <a:ext cx="6767215" cy="1367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6"/>
              </a:lnSpc>
            </a:pPr>
            <a:r>
              <a:rPr lang="en-US" sz="8054" b="1">
                <a:solidFill>
                  <a:srgbClr val="EBF7FF"/>
                </a:solidFill>
                <a:latin typeface="Inter 1 Bold"/>
                <a:ea typeface="Inter 1 Bold"/>
                <a:cs typeface="Inter 1 Bold"/>
                <a:sym typeface="Inter 1 Bold"/>
              </a:rPr>
              <a:t>Register now!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47003" y="2307593"/>
            <a:ext cx="10406597" cy="18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3556">
                <a:solidFill>
                  <a:srgbClr val="000000"/>
                </a:solidFill>
                <a:latin typeface="Inter 1"/>
                <a:ea typeface="Inter 1"/>
                <a:cs typeface="Inter 1"/>
                <a:sym typeface="Inter 1"/>
              </a:rPr>
              <a:t>ECCE conference is for all who work in children ́s ministry and/or coordinate this work in the Church.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550" y="0"/>
            <a:ext cx="17974163" cy="10148500"/>
            <a:chOff x="0" y="0"/>
            <a:chExt cx="23965551" cy="13531333"/>
          </a:xfrm>
        </p:grpSpPr>
        <p:sp>
          <p:nvSpPr>
            <p:cNvPr id="3" name="Freeform 3"/>
            <p:cNvSpPr/>
            <p:nvPr/>
          </p:nvSpPr>
          <p:spPr>
            <a:xfrm>
              <a:off x="14289138" y="3496586"/>
              <a:ext cx="9676414" cy="6722828"/>
            </a:xfrm>
            <a:custGeom>
              <a:avLst/>
              <a:gdLst/>
              <a:ahLst/>
              <a:cxnLst/>
              <a:rect l="l" t="t" r="r" b="b"/>
              <a:pathLst>
                <a:path w="9676414" h="6722828">
                  <a:moveTo>
                    <a:pt x="0" y="0"/>
                  </a:moveTo>
                  <a:lnTo>
                    <a:pt x="9676413" y="0"/>
                  </a:lnTo>
                  <a:lnTo>
                    <a:pt x="9676413" y="6722828"/>
                  </a:lnTo>
                  <a:lnTo>
                    <a:pt x="0" y="6722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9219704" y="0"/>
              <a:ext cx="5947397" cy="7929863"/>
            </a:xfrm>
            <a:custGeom>
              <a:avLst/>
              <a:gdLst/>
              <a:ahLst/>
              <a:cxnLst/>
              <a:rect l="l" t="t" r="r" b="b"/>
              <a:pathLst>
                <a:path w="5947397" h="7929863">
                  <a:moveTo>
                    <a:pt x="0" y="0"/>
                  </a:moveTo>
                  <a:lnTo>
                    <a:pt x="5947397" y="0"/>
                  </a:lnTo>
                  <a:lnTo>
                    <a:pt x="5947397" y="7929863"/>
                  </a:lnTo>
                  <a:lnTo>
                    <a:pt x="0" y="7929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32313" y="7617289"/>
              <a:ext cx="8910047" cy="5914044"/>
            </a:xfrm>
            <a:custGeom>
              <a:avLst/>
              <a:gdLst/>
              <a:ahLst/>
              <a:cxnLst/>
              <a:rect l="l" t="t" r="r" b="b"/>
              <a:pathLst>
                <a:path w="8910047" h="5914044">
                  <a:moveTo>
                    <a:pt x="0" y="0"/>
                  </a:moveTo>
                  <a:lnTo>
                    <a:pt x="8910047" y="0"/>
                  </a:lnTo>
                  <a:lnTo>
                    <a:pt x="8910047" y="5914044"/>
                  </a:lnTo>
                  <a:lnTo>
                    <a:pt x="0" y="591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885904"/>
              <a:ext cx="8662789" cy="786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80"/>
                </a:lnSpc>
                <a:spcBef>
                  <a:spcPct val="0"/>
                </a:spcBef>
              </a:pPr>
              <a:r>
                <a:rPr lang="en-US" sz="4200" b="1">
                  <a:solidFill>
                    <a:srgbClr val="EF4034"/>
                  </a:solidFill>
                  <a:latin typeface="Inter 2 Bold"/>
                  <a:ea typeface="Inter 2 Bold"/>
                  <a:cs typeface="Inter 2 Bold"/>
                  <a:sym typeface="Inter 2 Bold"/>
                </a:rPr>
                <a:t>Arrival 8th june</a:t>
              </a:r>
              <a:r>
                <a:rPr lang="en-US" sz="4200">
                  <a:solidFill>
                    <a:srgbClr val="EF4034"/>
                  </a:solidFill>
                  <a:latin typeface="Inter 2"/>
                  <a:ea typeface="Inter 2"/>
                  <a:cs typeface="Inter 2"/>
                  <a:sym typeface="Inter 2"/>
                </a:rPr>
                <a:t> </a:t>
              </a:r>
            </a:p>
            <a:p>
              <a:pPr algn="l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EF4034"/>
                  </a:solidFill>
                  <a:latin typeface="Inter 2"/>
                  <a:ea typeface="Inter 2"/>
                  <a:cs typeface="Inter 2"/>
                  <a:sym typeface="Inter 2"/>
                </a:rPr>
                <a:t>- Zurich (gathering event)</a:t>
              </a:r>
            </a:p>
            <a:p>
              <a:pPr algn="l">
                <a:lnSpc>
                  <a:spcPts val="5880"/>
                </a:lnSpc>
                <a:spcBef>
                  <a:spcPct val="0"/>
                </a:spcBef>
              </a:pPr>
              <a:endParaRPr lang="en-US" sz="4200">
                <a:solidFill>
                  <a:srgbClr val="EF4034"/>
                </a:solidFill>
                <a:latin typeface="Inter 2"/>
                <a:ea typeface="Inter 2"/>
                <a:cs typeface="Inter 2"/>
                <a:sym typeface="Inter 2"/>
              </a:endParaRPr>
            </a:p>
            <a:p>
              <a:pPr algn="l">
                <a:lnSpc>
                  <a:spcPts val="5880"/>
                </a:lnSpc>
                <a:spcBef>
                  <a:spcPct val="0"/>
                </a:spcBef>
              </a:pPr>
              <a:r>
                <a:rPr lang="en-US" sz="4200" b="1">
                  <a:solidFill>
                    <a:srgbClr val="EF4034"/>
                  </a:solidFill>
                  <a:latin typeface="Inter 2 Bold"/>
                  <a:ea typeface="Inter 2 Bold"/>
                  <a:cs typeface="Inter 2 Bold"/>
                  <a:sym typeface="Inter 2 Bold"/>
                </a:rPr>
                <a:t>Conference </a:t>
              </a:r>
            </a:p>
            <a:p>
              <a:pPr algn="l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EF4034"/>
                  </a:solidFill>
                  <a:latin typeface="Inter 2"/>
                  <a:ea typeface="Inter 2"/>
                  <a:cs typeface="Inter 2"/>
                  <a:sym typeface="Inter 2"/>
                </a:rPr>
                <a:t>- Leysin, Canton de Vand</a:t>
              </a:r>
            </a:p>
            <a:p>
              <a:pPr algn="l">
                <a:lnSpc>
                  <a:spcPts val="5880"/>
                </a:lnSpc>
                <a:spcBef>
                  <a:spcPct val="0"/>
                </a:spcBef>
              </a:pPr>
              <a:endParaRPr lang="en-US" sz="4200">
                <a:solidFill>
                  <a:srgbClr val="EF4034"/>
                </a:solidFill>
                <a:latin typeface="Inter 2"/>
                <a:ea typeface="Inter 2"/>
                <a:cs typeface="Inter 2"/>
                <a:sym typeface="Inter 2"/>
              </a:endParaRPr>
            </a:p>
            <a:p>
              <a:pPr algn="l">
                <a:lnSpc>
                  <a:spcPts val="5880"/>
                </a:lnSpc>
                <a:spcBef>
                  <a:spcPct val="0"/>
                </a:spcBef>
              </a:pPr>
              <a:r>
                <a:rPr lang="en-US" sz="4200" b="1">
                  <a:solidFill>
                    <a:srgbClr val="EF4034"/>
                  </a:solidFill>
                  <a:latin typeface="Inter 2 Bold"/>
                  <a:ea typeface="Inter 2 Bold"/>
                  <a:cs typeface="Inter 2 Bold"/>
                  <a:sym typeface="Inter 2 Bold"/>
                </a:rPr>
                <a:t>Departure 12th June</a:t>
              </a:r>
              <a:r>
                <a:rPr lang="en-US" sz="4200">
                  <a:solidFill>
                    <a:srgbClr val="EF4034"/>
                  </a:solidFill>
                  <a:latin typeface="Inter 2"/>
                  <a:ea typeface="Inter 2"/>
                  <a:cs typeface="Inter 2"/>
                  <a:sym typeface="Inter 2"/>
                </a:rPr>
                <a:t> </a:t>
              </a:r>
            </a:p>
            <a:p>
              <a:pPr algn="l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EF4034"/>
                  </a:solidFill>
                  <a:latin typeface="Inter 2"/>
                  <a:ea typeface="Inter 2"/>
                  <a:cs typeface="Inter 2"/>
                  <a:sym typeface="Inter 2"/>
                </a:rPr>
                <a:t>- Geneva (closing event)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21556" y="1304925"/>
              <a:ext cx="1630164" cy="719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28"/>
                </a:lnSpc>
                <a:spcBef>
                  <a:spcPct val="0"/>
                </a:spcBef>
              </a:pPr>
              <a:r>
                <a:rPr lang="en-US" sz="3234">
                  <a:solidFill>
                    <a:srgbClr val="000000"/>
                  </a:solidFill>
                  <a:latin typeface="Inter 2"/>
                  <a:ea typeface="Inter 2"/>
                  <a:cs typeface="Inter 2"/>
                  <a:sym typeface="Inter 2"/>
                </a:rPr>
                <a:t>Zurich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0842497" y="4303076"/>
              <a:ext cx="1669058" cy="719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28"/>
                </a:lnSpc>
                <a:spcBef>
                  <a:spcPct val="0"/>
                </a:spcBef>
              </a:pPr>
              <a:r>
                <a:rPr lang="en-US" sz="3234">
                  <a:solidFill>
                    <a:srgbClr val="000000"/>
                  </a:solidFill>
                  <a:latin typeface="Inter 2"/>
                  <a:ea typeface="Inter 2"/>
                  <a:cs typeface="Inter 2"/>
                  <a:sym typeface="Inter 2"/>
                </a:rPr>
                <a:t>Leysin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68764" y="8417900"/>
              <a:ext cx="1979414" cy="719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28"/>
                </a:lnSpc>
                <a:spcBef>
                  <a:spcPct val="0"/>
                </a:spcBef>
              </a:pPr>
              <a:r>
                <a:rPr lang="en-US" sz="3234">
                  <a:solidFill>
                    <a:srgbClr val="000000"/>
                  </a:solidFill>
                  <a:latin typeface="Inter 2"/>
                  <a:ea typeface="Inter 2"/>
                  <a:cs typeface="Inter 2"/>
                  <a:sym typeface="Inter 2"/>
                </a:rPr>
                <a:t>Geneva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5303" y="2652248"/>
            <a:ext cx="13164563" cy="660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  <a:spcBef>
                <a:spcPct val="0"/>
              </a:spcBef>
            </a:pPr>
            <a:r>
              <a:rPr lang="en-US" sz="3430" b="1">
                <a:solidFill>
                  <a:srgbClr val="E0D9D1"/>
                </a:solidFill>
                <a:latin typeface="Inter 2 Bold"/>
                <a:ea typeface="Inter 2 Bold"/>
                <a:cs typeface="Inter 2 Bold"/>
                <a:sym typeface="Inter 2 Bold"/>
              </a:rPr>
              <a:t>Participants are responsible for their own travel costs to Zurich and from Geneva.</a:t>
            </a:r>
          </a:p>
          <a:p>
            <a:pPr algn="l">
              <a:lnSpc>
                <a:spcPts val="4802"/>
              </a:lnSpc>
              <a:spcBef>
                <a:spcPct val="0"/>
              </a:spcBef>
            </a:pPr>
            <a:r>
              <a:rPr lang="en-US" sz="3430" b="1">
                <a:solidFill>
                  <a:srgbClr val="E0D9D1"/>
                </a:solidFill>
                <a:latin typeface="Inter 2 Bold"/>
                <a:ea typeface="Inter 2 Bold"/>
                <a:cs typeface="Inter 2 Bold"/>
                <a:sym typeface="Inter 2 Bold"/>
              </a:rPr>
              <a:t>All transfers between Zurich - Leysin - Geneva are included.</a:t>
            </a:r>
          </a:p>
          <a:p>
            <a:pPr algn="l">
              <a:lnSpc>
                <a:spcPts val="4802"/>
              </a:lnSpc>
              <a:spcBef>
                <a:spcPct val="0"/>
              </a:spcBef>
            </a:pPr>
            <a:endParaRPr lang="en-US" sz="3430" b="1">
              <a:solidFill>
                <a:srgbClr val="E0D9D1"/>
              </a:solidFill>
              <a:latin typeface="Inter 2 Bold"/>
              <a:ea typeface="Inter 2 Bold"/>
              <a:cs typeface="Inter 2 Bold"/>
              <a:sym typeface="Inter 2 Bold"/>
            </a:endParaRPr>
          </a:p>
          <a:p>
            <a:pPr algn="l">
              <a:lnSpc>
                <a:spcPts val="4802"/>
              </a:lnSpc>
              <a:spcBef>
                <a:spcPct val="0"/>
              </a:spcBef>
            </a:pPr>
            <a:endParaRPr lang="en-US" sz="3430" b="1">
              <a:solidFill>
                <a:srgbClr val="E0D9D1"/>
              </a:solidFill>
              <a:latin typeface="Inter 2 Bold"/>
              <a:ea typeface="Inter 2 Bold"/>
              <a:cs typeface="Inter 2 Bold"/>
              <a:sym typeface="Inter 2 Bold"/>
            </a:endParaRPr>
          </a:p>
          <a:p>
            <a:pPr algn="l">
              <a:lnSpc>
                <a:spcPts val="4802"/>
              </a:lnSpc>
              <a:spcBef>
                <a:spcPct val="0"/>
              </a:spcBef>
            </a:pPr>
            <a:r>
              <a:rPr lang="en-US" sz="3430" b="1">
                <a:solidFill>
                  <a:srgbClr val="E0D9D1"/>
                </a:solidFill>
                <a:latin typeface="Inter 2 Bold"/>
                <a:ea typeface="Inter 2 Bold"/>
                <a:cs typeface="Inter 2 Bold"/>
                <a:sym typeface="Inter 2 Bold"/>
              </a:rPr>
              <a:t>Many thanks for grant funding from </a:t>
            </a:r>
          </a:p>
          <a:p>
            <a:pPr algn="l">
              <a:lnSpc>
                <a:spcPts val="4802"/>
              </a:lnSpc>
              <a:spcBef>
                <a:spcPct val="0"/>
              </a:spcBef>
            </a:pPr>
            <a:r>
              <a:rPr lang="en-US" sz="3430" b="1">
                <a:solidFill>
                  <a:srgbClr val="E0D9D1"/>
                </a:solidFill>
                <a:latin typeface="Inter 2 Bold"/>
                <a:ea typeface="Inter 2 Bold"/>
                <a:cs typeface="Inter 2 Bold"/>
                <a:sym typeface="Inter 2 Bold"/>
              </a:rPr>
              <a:t>the Reformed Evangelical Church of Switzerland to make the conference possible.</a:t>
            </a:r>
          </a:p>
          <a:p>
            <a:pPr algn="l">
              <a:lnSpc>
                <a:spcPts val="4802"/>
              </a:lnSpc>
              <a:spcBef>
                <a:spcPct val="0"/>
              </a:spcBef>
            </a:pPr>
            <a:endParaRPr lang="en-US" sz="3430" b="1">
              <a:solidFill>
                <a:srgbClr val="E0D9D1"/>
              </a:solidFill>
              <a:latin typeface="Inter 2 Bold"/>
              <a:ea typeface="Inter 2 Bold"/>
              <a:cs typeface="Inter 2 Bold"/>
              <a:sym typeface="Inter 2 Bold"/>
            </a:endParaRPr>
          </a:p>
          <a:p>
            <a:pPr algn="l">
              <a:lnSpc>
                <a:spcPts val="4802"/>
              </a:lnSpc>
              <a:spcBef>
                <a:spcPct val="0"/>
              </a:spcBef>
            </a:pPr>
            <a:r>
              <a:rPr lang="en-US" sz="3430" b="1">
                <a:solidFill>
                  <a:srgbClr val="E0D9D1"/>
                </a:solidFill>
                <a:latin typeface="Inter 2 Bold"/>
                <a:ea typeface="Inter 2 Bold"/>
                <a:cs typeface="Inter 2 Bold"/>
                <a:sym typeface="Inter 2 Bold"/>
              </a:rPr>
              <a:t>Financial support may be available in special circumstances.</a:t>
            </a:r>
          </a:p>
          <a:p>
            <a:pPr algn="l">
              <a:lnSpc>
                <a:spcPts val="4802"/>
              </a:lnSpc>
              <a:spcBef>
                <a:spcPct val="0"/>
              </a:spcBef>
            </a:pPr>
            <a:endParaRPr lang="en-US" sz="3430" b="1">
              <a:solidFill>
                <a:srgbClr val="E0D9D1"/>
              </a:solidFill>
              <a:latin typeface="Inter 2 Bold"/>
              <a:ea typeface="Inter 2 Bold"/>
              <a:cs typeface="Inter 2 Bold"/>
              <a:sym typeface="Inter 2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883773" y="2465760"/>
            <a:ext cx="2842847" cy="2842847"/>
          </a:xfrm>
          <a:custGeom>
            <a:avLst/>
            <a:gdLst/>
            <a:ahLst/>
            <a:cxnLst/>
            <a:rect l="l" t="t" r="r" b="b"/>
            <a:pathLst>
              <a:path w="2842847" h="2842847">
                <a:moveTo>
                  <a:pt x="0" y="0"/>
                </a:moveTo>
                <a:lnTo>
                  <a:pt x="2842847" y="0"/>
                </a:lnTo>
                <a:lnTo>
                  <a:pt x="2842847" y="2842847"/>
                </a:lnTo>
                <a:lnTo>
                  <a:pt x="0" y="28428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21318" y="910644"/>
            <a:ext cx="13164563" cy="155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09"/>
              </a:lnSpc>
            </a:pPr>
            <a:r>
              <a:rPr lang="en-US" sz="5649" b="1">
                <a:solidFill>
                  <a:srgbClr val="EBF7FF"/>
                </a:solidFill>
                <a:latin typeface="Inter 1 Bold"/>
                <a:ea typeface="Inter 1 Bold"/>
                <a:cs typeface="Inter 1 Bold"/>
                <a:sym typeface="Inter 1 Bold"/>
              </a:rPr>
              <a:t>ECCE is a three-yearly conference</a:t>
            </a:r>
          </a:p>
          <a:p>
            <a:pPr algn="l">
              <a:lnSpc>
                <a:spcPts val="4409"/>
              </a:lnSpc>
            </a:pPr>
            <a:endParaRPr lang="en-US" sz="5649" b="1">
              <a:solidFill>
                <a:srgbClr val="EBF7FF"/>
              </a:solidFill>
              <a:latin typeface="Inter 1 Bold"/>
              <a:ea typeface="Inter 1 Bold"/>
              <a:cs typeface="Inter 1 Bold"/>
              <a:sym typeface="Inter 1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1234" y="1430655"/>
            <a:ext cx="10698066" cy="8023549"/>
          </a:xfrm>
          <a:custGeom>
            <a:avLst/>
            <a:gdLst/>
            <a:ahLst/>
            <a:cxnLst/>
            <a:rect l="l" t="t" r="r" b="b"/>
            <a:pathLst>
              <a:path w="10698066" h="8023549">
                <a:moveTo>
                  <a:pt x="0" y="0"/>
                </a:moveTo>
                <a:lnTo>
                  <a:pt x="10698066" y="0"/>
                </a:lnTo>
                <a:lnTo>
                  <a:pt x="10698066" y="8023549"/>
                </a:lnTo>
                <a:lnTo>
                  <a:pt x="0" y="802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01955" y="669755"/>
            <a:ext cx="5901846" cy="890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9"/>
              </a:lnSpc>
            </a:pPr>
            <a:r>
              <a:rPr lang="en-US" sz="3649" b="1">
                <a:solidFill>
                  <a:srgbClr val="FEFBFB"/>
                </a:solidFill>
                <a:latin typeface="Inter 1 Bold"/>
                <a:ea typeface="Inter 1 Bold"/>
                <a:cs typeface="Inter 1 Bold"/>
                <a:sym typeface="Inter 1 Bold"/>
              </a:rPr>
              <a:t>ECCE steering group in Guyer</a:t>
            </a:r>
            <a:r>
              <a:rPr lang="en-US" sz="3649" b="1">
                <a:solidFill>
                  <a:srgbClr val="FEFBFB"/>
                </a:solidFill>
                <a:latin typeface="Inter 1 Heavy"/>
                <a:ea typeface="Inter 1 Heavy"/>
                <a:cs typeface="Inter 1 Heavy"/>
                <a:sym typeface="Inter 1 Heavy"/>
              </a:rPr>
              <a:t>e</a:t>
            </a:r>
          </a:p>
          <a:p>
            <a:pPr algn="ctr">
              <a:lnSpc>
                <a:spcPts val="4409"/>
              </a:lnSpc>
            </a:pPr>
            <a:endParaRPr lang="en-US" sz="3649" b="1">
              <a:solidFill>
                <a:srgbClr val="FEFBFB"/>
              </a:solidFill>
              <a:latin typeface="Inter 1 Heavy"/>
              <a:ea typeface="Inter 1 Heavy"/>
              <a:cs typeface="Inter 1 Heavy"/>
              <a:sym typeface="Inter 1 Heavy"/>
            </a:endParaRPr>
          </a:p>
          <a:p>
            <a:pPr algn="ctr">
              <a:lnSpc>
                <a:spcPts val="3990"/>
              </a:lnSpc>
            </a:pPr>
            <a:r>
              <a:rPr lang="en-US" sz="2850" b="1">
                <a:solidFill>
                  <a:srgbClr val="FEFBFB"/>
                </a:solidFill>
                <a:latin typeface="Inter 1 Heavy"/>
                <a:ea typeface="Inter 1 Heavy"/>
                <a:cs typeface="Inter 1 Heavy"/>
                <a:sym typeface="Inter 1 Heavy"/>
              </a:rPr>
              <a:t>Nicole Awais (Latin Region and presidence) </a:t>
            </a:r>
          </a:p>
          <a:p>
            <a:pPr algn="ctr">
              <a:lnSpc>
                <a:spcPts val="3990"/>
              </a:lnSpc>
            </a:pPr>
            <a:r>
              <a:rPr lang="en-US" sz="2850" b="1">
                <a:solidFill>
                  <a:srgbClr val="FFF9C0"/>
                </a:solidFill>
                <a:latin typeface="Inter 1 Heavy"/>
                <a:ea typeface="Inter 1 Heavy"/>
                <a:cs typeface="Inter 1 Heavy"/>
                <a:sym typeface="Inter 1 Heavy"/>
              </a:rPr>
              <a:t>nicole.awais@ref-fr.ch</a:t>
            </a:r>
          </a:p>
          <a:p>
            <a:pPr algn="ctr">
              <a:lnSpc>
                <a:spcPts val="3990"/>
              </a:lnSpc>
            </a:pPr>
            <a:r>
              <a:rPr lang="en-US" sz="2850" b="1">
                <a:solidFill>
                  <a:srgbClr val="FEFBFB"/>
                </a:solidFill>
                <a:latin typeface="Inter 1 Heavy"/>
                <a:ea typeface="Inter 1 Heavy"/>
                <a:cs typeface="Inter 1 Heavy"/>
                <a:sym typeface="Inter 1 Heavy"/>
              </a:rPr>
              <a:t>Katalin Vincze (Eastern Region) </a:t>
            </a:r>
            <a:r>
              <a:rPr lang="en-US" sz="2850" b="1">
                <a:solidFill>
                  <a:srgbClr val="FFF9C0"/>
                </a:solidFill>
                <a:latin typeface="Inter 1 Heavy"/>
                <a:ea typeface="Inter 1 Heavy"/>
                <a:cs typeface="Inter 1 Heavy"/>
                <a:sym typeface="Inter 1 Heavy"/>
              </a:rPr>
              <a:t>katalin.vincze@lutheran.hu</a:t>
            </a:r>
          </a:p>
          <a:p>
            <a:pPr algn="ctr">
              <a:lnSpc>
                <a:spcPts val="3990"/>
              </a:lnSpc>
            </a:pPr>
            <a:r>
              <a:rPr lang="en-US" sz="2850" b="1">
                <a:solidFill>
                  <a:srgbClr val="FEFBFB"/>
                </a:solidFill>
                <a:latin typeface="Inter 1 Heavy"/>
                <a:ea typeface="Inter 1 Heavy"/>
                <a:cs typeface="Inter 1 Heavy"/>
                <a:sym typeface="Inter 1 Heavy"/>
              </a:rPr>
              <a:t>Aled Davies (the Treasurer)</a:t>
            </a:r>
          </a:p>
          <a:p>
            <a:pPr algn="ctr">
              <a:lnSpc>
                <a:spcPts val="3990"/>
              </a:lnSpc>
            </a:pPr>
            <a:r>
              <a:rPr lang="en-US" sz="2850" b="1">
                <a:solidFill>
                  <a:srgbClr val="FFF9C0"/>
                </a:solidFill>
                <a:latin typeface="Inter 1 Heavy"/>
                <a:ea typeface="Inter 1 Heavy"/>
                <a:cs typeface="Inter 1 Heavy"/>
                <a:sym typeface="Inter 1 Heavy"/>
              </a:rPr>
              <a:t>aled@ysgolsul.com</a:t>
            </a:r>
          </a:p>
          <a:p>
            <a:pPr algn="ctr">
              <a:lnSpc>
                <a:spcPts val="3990"/>
              </a:lnSpc>
            </a:pPr>
            <a:r>
              <a:rPr lang="en-US" sz="2850" b="1">
                <a:solidFill>
                  <a:srgbClr val="FEFBFB"/>
                </a:solidFill>
                <a:latin typeface="Inter 1 Heavy"/>
                <a:ea typeface="Inter 1 Heavy"/>
                <a:cs typeface="Inter 1 Heavy"/>
                <a:sym typeface="Inter 1 Heavy"/>
              </a:rPr>
              <a:t>Peter Hamill (UK Region) </a:t>
            </a:r>
            <a:r>
              <a:rPr lang="en-US" sz="2850" b="1">
                <a:solidFill>
                  <a:srgbClr val="FFF9C0"/>
                </a:solidFill>
                <a:latin typeface="Inter 1 Heavy"/>
                <a:ea typeface="Inter 1 Heavy"/>
                <a:cs typeface="Inter 1 Heavy"/>
                <a:sym typeface="Inter 1 Heavy"/>
              </a:rPr>
              <a:t>edunorth@rcbcoi.org</a:t>
            </a:r>
          </a:p>
          <a:p>
            <a:pPr algn="ctr">
              <a:lnSpc>
                <a:spcPts val="3990"/>
              </a:lnSpc>
            </a:pPr>
            <a:r>
              <a:rPr lang="en-US" sz="2850" b="1">
                <a:solidFill>
                  <a:srgbClr val="FEFBFB"/>
                </a:solidFill>
                <a:latin typeface="Inter 1 Heavy"/>
                <a:ea typeface="Inter 1 Heavy"/>
                <a:cs typeface="Inter 1 Heavy"/>
                <a:sym typeface="Inter 1 Heavy"/>
              </a:rPr>
              <a:t>Anita Ahtiainen (Nordic Region), </a:t>
            </a:r>
            <a:r>
              <a:rPr lang="en-US" sz="2850" b="1">
                <a:solidFill>
                  <a:srgbClr val="FFF9C0"/>
                </a:solidFill>
                <a:latin typeface="Inter 1 Heavy"/>
                <a:ea typeface="Inter 1 Heavy"/>
                <a:cs typeface="Inter 1 Heavy"/>
                <a:sym typeface="Inter 1 Heavy"/>
              </a:rPr>
              <a:t>anita.ahtiainen@lnk.fi</a:t>
            </a:r>
          </a:p>
          <a:p>
            <a:pPr algn="ctr">
              <a:lnSpc>
                <a:spcPts val="3990"/>
              </a:lnSpc>
            </a:pPr>
            <a:r>
              <a:rPr lang="en-US" sz="2850" b="1">
                <a:solidFill>
                  <a:srgbClr val="FEFBFB"/>
                </a:solidFill>
                <a:latin typeface="Inter 1 Heavy"/>
                <a:ea typeface="Inter 1 Heavy"/>
                <a:cs typeface="Inter 1 Heavy"/>
                <a:sym typeface="Inter 1 Heavy"/>
              </a:rPr>
              <a:t>Susanne Haeβler in photo but now Eva Forssman (Central Region) </a:t>
            </a:r>
            <a:r>
              <a:rPr lang="en-US" sz="2850" b="1">
                <a:solidFill>
                  <a:srgbClr val="FFF9C0"/>
                </a:solidFill>
                <a:latin typeface="Inter 1 Heavy"/>
                <a:ea typeface="Inter 1 Heavy"/>
                <a:cs typeface="Inter 1 Heavy"/>
                <a:sym typeface="Inter 1 Heavy"/>
              </a:rPr>
              <a:t>eva.forssman@elkd.de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8111" y="0"/>
            <a:ext cx="4693444" cy="10287000"/>
          </a:xfrm>
          <a:custGeom>
            <a:avLst/>
            <a:gdLst/>
            <a:ahLst/>
            <a:cxnLst/>
            <a:rect l="l" t="t" r="r" b="b"/>
            <a:pathLst>
              <a:path w="4693444" h="10287000">
                <a:moveTo>
                  <a:pt x="0" y="0"/>
                </a:moveTo>
                <a:lnTo>
                  <a:pt x="4693443" y="0"/>
                </a:lnTo>
                <a:lnTo>
                  <a:pt x="46934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374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7997" y="924439"/>
            <a:ext cx="4198115" cy="9209818"/>
          </a:xfrm>
          <a:custGeom>
            <a:avLst/>
            <a:gdLst/>
            <a:ahLst/>
            <a:cxnLst/>
            <a:rect l="l" t="t" r="r" b="b"/>
            <a:pathLst>
              <a:path w="4198115" h="9209818">
                <a:moveTo>
                  <a:pt x="0" y="0"/>
                </a:moveTo>
                <a:lnTo>
                  <a:pt x="4198115" y="0"/>
                </a:lnTo>
                <a:lnTo>
                  <a:pt x="4198115" y="9209818"/>
                </a:lnTo>
                <a:lnTo>
                  <a:pt x="0" y="9209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10968" y="0"/>
            <a:ext cx="3179623" cy="10134257"/>
          </a:xfrm>
          <a:custGeom>
            <a:avLst/>
            <a:gdLst/>
            <a:ahLst/>
            <a:cxnLst/>
            <a:rect l="l" t="t" r="r" b="b"/>
            <a:pathLst>
              <a:path w="3179623" h="10134257">
                <a:moveTo>
                  <a:pt x="0" y="0"/>
                </a:moveTo>
                <a:lnTo>
                  <a:pt x="3179623" y="0"/>
                </a:lnTo>
                <a:lnTo>
                  <a:pt x="3179623" y="10134257"/>
                </a:lnTo>
                <a:lnTo>
                  <a:pt x="0" y="101342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81542" y="0"/>
            <a:ext cx="14806458" cy="10287000"/>
          </a:xfrm>
          <a:custGeom>
            <a:avLst/>
            <a:gdLst/>
            <a:ahLst/>
            <a:cxnLst/>
            <a:rect l="l" t="t" r="r" b="b"/>
            <a:pathLst>
              <a:path w="14806458" h="10287000">
                <a:moveTo>
                  <a:pt x="0" y="0"/>
                </a:moveTo>
                <a:lnTo>
                  <a:pt x="14806458" y="0"/>
                </a:lnTo>
                <a:lnTo>
                  <a:pt x="148064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1028700"/>
            <a:ext cx="4220214" cy="9258300"/>
          </a:xfrm>
          <a:custGeom>
            <a:avLst/>
            <a:gdLst/>
            <a:ahLst/>
            <a:cxnLst/>
            <a:rect l="l" t="t" r="r" b="b"/>
            <a:pathLst>
              <a:path w="4220214" h="9258300">
                <a:moveTo>
                  <a:pt x="0" y="0"/>
                </a:moveTo>
                <a:lnTo>
                  <a:pt x="4220214" y="0"/>
                </a:lnTo>
                <a:lnTo>
                  <a:pt x="422021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36046" y="372457"/>
            <a:ext cx="3177738" cy="9914543"/>
          </a:xfrm>
          <a:custGeom>
            <a:avLst/>
            <a:gdLst/>
            <a:ahLst/>
            <a:cxnLst/>
            <a:rect l="l" t="t" r="r" b="b"/>
            <a:pathLst>
              <a:path w="3177738" h="9914543">
                <a:moveTo>
                  <a:pt x="0" y="0"/>
                </a:moveTo>
                <a:lnTo>
                  <a:pt x="3177738" y="0"/>
                </a:lnTo>
                <a:lnTo>
                  <a:pt x="3177738" y="9914543"/>
                </a:lnTo>
                <a:lnTo>
                  <a:pt x="0" y="9914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04071" y="-981849"/>
            <a:ext cx="15183929" cy="11387947"/>
          </a:xfrm>
          <a:custGeom>
            <a:avLst/>
            <a:gdLst/>
            <a:ahLst/>
            <a:cxnLst/>
            <a:rect l="l" t="t" r="r" b="b"/>
            <a:pathLst>
              <a:path w="15183929" h="11387947">
                <a:moveTo>
                  <a:pt x="0" y="0"/>
                </a:moveTo>
                <a:lnTo>
                  <a:pt x="15183929" y="0"/>
                </a:lnTo>
                <a:lnTo>
                  <a:pt x="15183929" y="11387947"/>
                </a:lnTo>
                <a:lnTo>
                  <a:pt x="0" y="11387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1028700"/>
            <a:ext cx="4220214" cy="9258300"/>
          </a:xfrm>
          <a:custGeom>
            <a:avLst/>
            <a:gdLst/>
            <a:ahLst/>
            <a:cxnLst/>
            <a:rect l="l" t="t" r="r" b="b"/>
            <a:pathLst>
              <a:path w="4220214" h="9258300">
                <a:moveTo>
                  <a:pt x="0" y="0"/>
                </a:moveTo>
                <a:lnTo>
                  <a:pt x="4220214" y="0"/>
                </a:lnTo>
                <a:lnTo>
                  <a:pt x="422021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69754" y="0"/>
            <a:ext cx="3198202" cy="10287000"/>
          </a:xfrm>
          <a:custGeom>
            <a:avLst/>
            <a:gdLst/>
            <a:ahLst/>
            <a:cxnLst/>
            <a:rect l="l" t="t" r="r" b="b"/>
            <a:pathLst>
              <a:path w="3198202" h="10287000">
                <a:moveTo>
                  <a:pt x="0" y="0"/>
                </a:moveTo>
                <a:lnTo>
                  <a:pt x="3198202" y="0"/>
                </a:lnTo>
                <a:lnTo>
                  <a:pt x="31982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</Words>
  <Application>Microsoft Macintosh PowerPoint</Application>
  <PresentationFormat>Custom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Inter 1 Heavy</vt:lpstr>
      <vt:lpstr>Inter 1 Bold</vt:lpstr>
      <vt:lpstr>Inter 2</vt:lpstr>
      <vt:lpstr>Arial</vt:lpstr>
      <vt:lpstr>Calibri</vt:lpstr>
      <vt:lpstr>Inter 2 Bold</vt:lpstr>
      <vt:lpstr>Londrina Solid</vt:lpstr>
      <vt:lpstr>Inter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ECCE</dc:title>
  <cp:lastModifiedBy>Menna Machreth</cp:lastModifiedBy>
  <cp:revision>2</cp:revision>
  <dcterms:created xsi:type="dcterms:W3CDTF">2006-08-16T00:00:00Z</dcterms:created>
  <dcterms:modified xsi:type="dcterms:W3CDTF">2026-01-28T09:43:07Z</dcterms:modified>
  <dc:identifier>DAG_mFlxirM</dc:identifier>
</cp:coreProperties>
</file>